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1186" r:id="rId4"/>
    <p:sldId id="1187" r:id="rId5"/>
    <p:sldId id="1188" r:id="rId6"/>
    <p:sldId id="1189" r:id="rId7"/>
    <p:sldId id="1190" r:id="rId8"/>
    <p:sldId id="1191" r:id="rId9"/>
    <p:sldId id="1192" r:id="rId10"/>
    <p:sldId id="1194" r:id="rId11"/>
    <p:sldId id="1195" r:id="rId12"/>
    <p:sldId id="1193" r:id="rId1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8P0370" initials="2" lastIdx="1" clrIdx="0">
    <p:extLst>
      <p:ext uri="{19B8F6BF-5375-455C-9EA6-DF929625EA0E}">
        <p15:presenceInfo xmlns:p15="http://schemas.microsoft.com/office/powerpoint/2012/main" userId="28P037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CC"/>
    <a:srgbClr val="CC0066"/>
    <a:srgbClr val="FFCCCC"/>
    <a:srgbClr val="FF9999"/>
    <a:srgbClr val="99FFCC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14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28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小学校５～６年生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小学校５～６年生</c:v>
                </c:pt>
              </c:strCache>
            </c:strRef>
          </c:tx>
          <c:spPr>
            <a:ln>
              <a:solidFill>
                <a:srgbClr val="00330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0033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98-453E-9789-E0A061AA7B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0033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98-453E-9789-E0A061AA7B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不安やなやみがない</c:v>
                </c:pt>
                <c:pt idx="1">
                  <c:v>不安やなやみがある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56.2</c:v>
                </c:pt>
                <c:pt idx="1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9DA-9318-69836DF5C1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3300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不安やなやみの種類</a:t>
            </a:r>
            <a:endParaRPr lang="zh-CN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不安や悩みの種類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rgbClr val="00330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0256687231093E-3"/>
                  <c:y val="-1.558264902653852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0C-4589-B2AB-256B069DD243}"/>
                </c:ext>
              </c:extLst>
            </c:dLbl>
            <c:dLbl>
              <c:idx val="1"/>
              <c:layout>
                <c:manualLayout>
                  <c:x val="-6.194425518985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0C-4589-B2AB-256B069DD243}"/>
                </c:ext>
              </c:extLst>
            </c:dLbl>
            <c:dLbl>
              <c:idx val="2"/>
              <c:layout>
                <c:manualLayout>
                  <c:x val="-6.6112689843921847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0C-4589-B2AB-256B069DD243}"/>
                </c:ext>
              </c:extLst>
            </c:dLbl>
            <c:dLbl>
              <c:idx val="3"/>
              <c:layout>
                <c:manualLayout>
                  <c:x val="-1.8319026578483694E-3"/>
                  <c:y val="-7.79132451326926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0C-4589-B2AB-256B069DD243}"/>
                </c:ext>
              </c:extLst>
            </c:dLbl>
            <c:dLbl>
              <c:idx val="4"/>
              <c:layout>
                <c:manualLayout>
                  <c:x val="-3.61517171898347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0C-4589-B2AB-256B069DD243}"/>
                </c:ext>
              </c:extLst>
            </c:dLbl>
            <c:dLbl>
              <c:idx val="5"/>
              <c:layout>
                <c:manualLayout>
                  <c:x val="-6.194425518985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0C-4589-B2AB-256B069DD243}"/>
                </c:ext>
              </c:extLst>
            </c:dLbl>
            <c:dLbl>
              <c:idx val="6"/>
              <c:layout>
                <c:manualLayout>
                  <c:x val="-6.9482462680407224E-3"/>
                  <c:y val="-7.79132451326926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0C-4589-B2AB-256B069DD243}"/>
                </c:ext>
              </c:extLst>
            </c:dLbl>
            <c:dLbl>
              <c:idx val="7"/>
              <c:layout>
                <c:manualLayout>
                  <c:x val="-8.7035175475816233E-3"/>
                  <c:y val="-3.895662256634631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0C-4589-B2AB-256B069DD243}"/>
                </c:ext>
              </c:extLst>
            </c:dLbl>
            <c:dLbl>
              <c:idx val="8"/>
              <c:layout>
                <c:manualLayout>
                  <c:x val="-5.19297498849981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C-4589-B2AB-256B069DD243}"/>
                </c:ext>
              </c:extLst>
            </c:dLbl>
            <c:dLbl>
              <c:idx val="9"/>
              <c:layout>
                <c:manualLayout>
                  <c:x val="-3.44584649005978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C-4589-B2AB-256B069DD2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その他</c:v>
                </c:pt>
                <c:pt idx="1">
                  <c:v>学校生活について</c:v>
                </c:pt>
                <c:pt idx="2">
                  <c:v>自分の家庭の問題について</c:v>
                </c:pt>
                <c:pt idx="3">
                  <c:v>ボーイ（ガール）フレンドについて</c:v>
                </c:pt>
                <c:pt idx="4">
                  <c:v>自分の友だちについて</c:v>
                </c:pt>
                <c:pt idx="5">
                  <c:v>いじめについて</c:v>
                </c:pt>
                <c:pt idx="6">
                  <c:v>自分の性格や癖について</c:v>
                </c:pt>
                <c:pt idx="7">
                  <c:v>自分の勉強や進路について</c:v>
                </c:pt>
                <c:pt idx="8">
                  <c:v>自分の顔や体型について</c:v>
                </c:pt>
                <c:pt idx="9">
                  <c:v>自分の健康について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3.5</c:v>
                </c:pt>
                <c:pt idx="1">
                  <c:v>15.8</c:v>
                </c:pt>
                <c:pt idx="2">
                  <c:v>5.3</c:v>
                </c:pt>
                <c:pt idx="3">
                  <c:v>4.4000000000000004</c:v>
                </c:pt>
                <c:pt idx="4">
                  <c:v>26.3</c:v>
                </c:pt>
                <c:pt idx="5">
                  <c:v>15.8</c:v>
                </c:pt>
                <c:pt idx="6">
                  <c:v>38.6</c:v>
                </c:pt>
                <c:pt idx="7">
                  <c:v>52.6</c:v>
                </c:pt>
                <c:pt idx="8">
                  <c:v>24.6</c:v>
                </c:pt>
                <c:pt idx="9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9DA-9318-69836DF5C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460016"/>
        <c:axId val="650461328"/>
      </c:barChart>
      <c:valAx>
        <c:axId val="65046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50460016"/>
        <c:crosses val="autoZero"/>
        <c:crossBetween val="between"/>
      </c:valAx>
      <c:catAx>
        <c:axId val="65046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650461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3300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0.56444</cdr:x>
      <cdr:y>0.59483</cdr:y>
    </cdr:from>
    <cdr:to>
      <cdr:x>0.68</cdr:x>
      <cdr:y>0.6615</cdr:y>
    </cdr:to>
    <cdr:sp macro="" textlink="">
      <cdr:nvSpPr>
        <cdr:cNvPr id="2" name="四角形: 角を丸くする 1">
          <a:extLst xmlns:a="http://schemas.openxmlformats.org/drawingml/2006/main">
            <a:ext uri="{FF2B5EF4-FFF2-40B4-BE49-F238E27FC236}">
              <a16:creationId xmlns:a16="http://schemas.microsoft.com/office/drawing/2014/main" id="{68F7DEF0-A752-4035-B3F2-6D773797408B}"/>
            </a:ext>
          </a:extLst>
        </cdr:cNvPr>
        <cdr:cNvSpPr/>
      </cdr:nvSpPr>
      <cdr:spPr>
        <a:xfrm xmlns:a="http://schemas.openxmlformats.org/drawingml/2006/main">
          <a:off x="4572508" y="3212455"/>
          <a:ext cx="936104" cy="36004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33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dirty="0"/>
            <a:t>ない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18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B14DB-4644-4F1F-B159-8271E68AAE7D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AC36D-8DAB-4285-AAAC-7FC0421CD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3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8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57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71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3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85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45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87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41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5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2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512" y="1837911"/>
            <a:ext cx="8784976" cy="799001"/>
          </a:xfr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ja-JP" altLang="en-US" sz="4800" dirty="0">
                <a:solidFill>
                  <a:schemeClr val="accent1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「不安やなやみへの対処方法」</a:t>
            </a:r>
            <a:endParaRPr kumimoji="1" lang="ja-JP" altLang="en-US" sz="4800" dirty="0">
              <a:solidFill>
                <a:schemeClr val="accent1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935AE1-30DB-4070-A09D-CF20BB49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680" y="3717032"/>
            <a:ext cx="2532640" cy="18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96F958-8DEC-49A9-8ACC-7A9DFF6B0993}"/>
              </a:ext>
            </a:extLst>
          </p:cNvPr>
          <p:cNvSpPr txBox="1"/>
          <p:nvPr/>
        </p:nvSpPr>
        <p:spPr>
          <a:xfrm>
            <a:off x="6634176" y="5720944"/>
            <a:ext cx="2509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ふれあいコール</a:t>
            </a:r>
          </a:p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ネットいじめ目安箱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C5906560-9635-4F17-AA18-B166A4DA8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302045"/>
              </p:ext>
            </p:extLst>
          </p:nvPr>
        </p:nvGraphicFramePr>
        <p:xfrm>
          <a:off x="261976" y="2060848"/>
          <a:ext cx="6180328" cy="436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6415686" imgH="4533492" progId="AcroExch.Document.DC">
                  <p:embed/>
                </p:oleObj>
              </mc:Choice>
              <mc:Fallback>
                <p:oleObj name="Acrobat Document" r:id="rId3" imgW="6415686" imgH="4533492" progId="AcroExch.Document.DC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C5906560-9635-4F17-AA18-B166A4DA8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76" y="2060848"/>
                        <a:ext cx="6180328" cy="4367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09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C10A308-6970-45AA-A4D9-C77D70DA9CC8}"/>
              </a:ext>
            </a:extLst>
          </p:cNvPr>
          <p:cNvSpPr txBox="1"/>
          <p:nvPr/>
        </p:nvSpPr>
        <p:spPr>
          <a:xfrm>
            <a:off x="251520" y="6156593"/>
            <a:ext cx="864096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この他、たくさんの相談窓口があります。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4E7810-0874-44B2-8E09-EA2DD722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98" y="2132856"/>
            <a:ext cx="796274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9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251520" y="548680"/>
            <a:ext cx="331236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学習のまとめ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251520" y="1785005"/>
            <a:ext cx="8640960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不安やなやみがあることは自然なこ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とです。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不安やなやみがあっても、様々な対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処方法があります。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困っている友人がいたら、優しい言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動のとれる学級にしましょう。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子供だけで解決できない問題は、信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頼できる大人に相談</a:t>
            </a:r>
            <a:r>
              <a: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8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351D2A8-70D7-4C08-9E09-AC276D429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353779"/>
              </p:ext>
            </p:extLst>
          </p:nvPr>
        </p:nvGraphicFramePr>
        <p:xfrm>
          <a:off x="503548" y="404664"/>
          <a:ext cx="81009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3059832" y="6093296"/>
            <a:ext cx="55446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全国家庭児童調査（厚生労働省：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H26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）を基に作成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BAC112-7A5B-4223-9A9A-0A660A37A109}"/>
              </a:ext>
            </a:extLst>
          </p:cNvPr>
          <p:cNvSpPr txBox="1"/>
          <p:nvPr/>
        </p:nvSpPr>
        <p:spPr>
          <a:xfrm>
            <a:off x="6948264" y="539388"/>
            <a:ext cx="158417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（単位：％）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8F7DEF0-A752-4035-B3F2-6D773797408B}"/>
              </a:ext>
            </a:extLst>
          </p:cNvPr>
          <p:cNvSpPr/>
          <p:nvPr/>
        </p:nvSpPr>
        <p:spPr>
          <a:xfrm>
            <a:off x="3059832" y="3248980"/>
            <a:ext cx="936104" cy="360040"/>
          </a:xfrm>
          <a:prstGeom prst="roundRect">
            <a:avLst/>
          </a:prstGeom>
          <a:ln>
            <a:solidFill>
              <a:srgbClr val="00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ある</a:t>
            </a:r>
          </a:p>
        </p:txBody>
      </p:sp>
    </p:spTree>
    <p:extLst>
      <p:ext uri="{BB962C8B-B14F-4D97-AF65-F5344CB8AC3E}">
        <p14:creationId xmlns:p14="http://schemas.microsoft.com/office/powerpoint/2010/main" val="193868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351D2A8-70D7-4C08-9E09-AC276D429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890710"/>
              </p:ext>
            </p:extLst>
          </p:nvPr>
        </p:nvGraphicFramePr>
        <p:xfrm>
          <a:off x="71500" y="116632"/>
          <a:ext cx="89649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B58232-CB64-4D93-A65A-E33DCAD23356}"/>
              </a:ext>
            </a:extLst>
          </p:cNvPr>
          <p:cNvSpPr txBox="1"/>
          <p:nvPr/>
        </p:nvSpPr>
        <p:spPr>
          <a:xfrm>
            <a:off x="7308304" y="260648"/>
            <a:ext cx="158417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（単位：％）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3FD1D2-9DE9-47EC-AFF7-E2EEF53E2714}"/>
              </a:ext>
            </a:extLst>
          </p:cNvPr>
          <p:cNvSpPr txBox="1"/>
          <p:nvPr/>
        </p:nvSpPr>
        <p:spPr>
          <a:xfrm>
            <a:off x="3491880" y="6248734"/>
            <a:ext cx="55446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全国家庭児童調査（厚生労働省：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H26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）を基に作成</a:t>
            </a:r>
          </a:p>
        </p:txBody>
      </p:sp>
    </p:spTree>
    <p:extLst>
      <p:ext uri="{BB962C8B-B14F-4D97-AF65-F5344CB8AC3E}">
        <p14:creationId xmlns:p14="http://schemas.microsoft.com/office/powerpoint/2010/main" val="378621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251520" y="548680"/>
            <a:ext cx="331236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学習のめあて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2780928"/>
            <a:ext cx="8352928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不安やなやみがある時は、どのようにすると良いか考えよう。</a:t>
            </a:r>
          </a:p>
        </p:txBody>
      </p:sp>
    </p:spTree>
    <p:extLst>
      <p:ext uri="{BB962C8B-B14F-4D97-AF65-F5344CB8AC3E}">
        <p14:creationId xmlns:p14="http://schemas.microsoft.com/office/powerpoint/2010/main" val="408041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548680"/>
            <a:ext cx="835292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「困ったなぁ」、「心配だなぁ」などの気持ちになるのは、どんな時だろう。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0E4BBC89-18C9-47C0-8160-576FA90D9FA8}"/>
              </a:ext>
            </a:extLst>
          </p:cNvPr>
          <p:cNvSpPr/>
          <p:nvPr/>
        </p:nvSpPr>
        <p:spPr>
          <a:xfrm>
            <a:off x="611560" y="2708920"/>
            <a:ext cx="2304256" cy="1543852"/>
          </a:xfrm>
          <a:prstGeom prst="cloudCallout">
            <a:avLst>
              <a:gd name="adj1" fmla="val 84371"/>
              <a:gd name="adj2" fmla="val 1041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困ったなぁ</a:t>
            </a: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3EAC48C9-27E6-4598-B56F-E4CFE86E9562}"/>
              </a:ext>
            </a:extLst>
          </p:cNvPr>
          <p:cNvSpPr/>
          <p:nvPr/>
        </p:nvSpPr>
        <p:spPr>
          <a:xfrm>
            <a:off x="179512" y="4621452"/>
            <a:ext cx="2304256" cy="1543852"/>
          </a:xfrm>
          <a:prstGeom prst="cloudCallout">
            <a:avLst>
              <a:gd name="adj1" fmla="val 88872"/>
              <a:gd name="adj2" fmla="val 113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心配だなぁ</a:t>
            </a: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5E437AFC-5D31-466D-AA12-F96038AE262E}"/>
              </a:ext>
            </a:extLst>
          </p:cNvPr>
          <p:cNvSpPr/>
          <p:nvPr/>
        </p:nvSpPr>
        <p:spPr>
          <a:xfrm>
            <a:off x="3419872" y="2657074"/>
            <a:ext cx="2304256" cy="1543852"/>
          </a:xfrm>
          <a:prstGeom prst="cloudCallout">
            <a:avLst>
              <a:gd name="adj1" fmla="val -313"/>
              <a:gd name="adj2" fmla="val 974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悲しいなぁ</a:t>
            </a:r>
          </a:p>
        </p:txBody>
      </p:sp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9CCCDD09-CEE7-46CD-8BD6-1CA370DFC062}"/>
              </a:ext>
            </a:extLst>
          </p:cNvPr>
          <p:cNvSpPr/>
          <p:nvPr/>
        </p:nvSpPr>
        <p:spPr>
          <a:xfrm>
            <a:off x="6070459" y="2668579"/>
            <a:ext cx="2304256" cy="1543852"/>
          </a:xfrm>
          <a:prstGeom prst="cloudCallout">
            <a:avLst>
              <a:gd name="adj1" fmla="val -76815"/>
              <a:gd name="adj2" fmla="val 1053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つらいなぁ</a:t>
            </a:r>
          </a:p>
        </p:txBody>
      </p:sp>
      <p:sp>
        <p:nvSpPr>
          <p:cNvPr id="11" name="思考の吹き出し: 雲形 10">
            <a:extLst>
              <a:ext uri="{FF2B5EF4-FFF2-40B4-BE49-F238E27FC236}">
                <a16:creationId xmlns:a16="http://schemas.microsoft.com/office/drawing/2014/main" id="{DF9DA840-3DA8-41F3-9B20-29EB5437E21E}"/>
              </a:ext>
            </a:extLst>
          </p:cNvPr>
          <p:cNvSpPr/>
          <p:nvPr/>
        </p:nvSpPr>
        <p:spPr>
          <a:xfrm>
            <a:off x="6300192" y="4477436"/>
            <a:ext cx="2304256" cy="1543852"/>
          </a:xfrm>
          <a:prstGeom prst="cloudCallout">
            <a:avLst>
              <a:gd name="adj1" fmla="val -73134"/>
              <a:gd name="adj2" fmla="val 222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いやだなぁ</a:t>
            </a: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B60D088F-DB2B-4E56-ACA2-DC88FDD9A96C}"/>
              </a:ext>
            </a:extLst>
          </p:cNvPr>
          <p:cNvSpPr/>
          <p:nvPr/>
        </p:nvSpPr>
        <p:spPr>
          <a:xfrm>
            <a:off x="3220862" y="4714819"/>
            <a:ext cx="2702275" cy="1810525"/>
          </a:xfrm>
          <a:prstGeom prst="cloudCallout">
            <a:avLst>
              <a:gd name="adj1" fmla="val 28929"/>
              <a:gd name="adj2" fmla="val 573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どうしよう？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たすけて！</a:t>
            </a:r>
          </a:p>
        </p:txBody>
      </p:sp>
    </p:spTree>
    <p:extLst>
      <p:ext uri="{BB962C8B-B14F-4D97-AF65-F5344CB8AC3E}">
        <p14:creationId xmlns:p14="http://schemas.microsoft.com/office/powerpoint/2010/main" val="300335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0E4BBC89-18C9-47C0-8160-576FA90D9FA8}"/>
              </a:ext>
            </a:extLst>
          </p:cNvPr>
          <p:cNvSpPr/>
          <p:nvPr/>
        </p:nvSpPr>
        <p:spPr>
          <a:xfrm>
            <a:off x="2491694" y="4178873"/>
            <a:ext cx="1144202" cy="766616"/>
          </a:xfrm>
          <a:prstGeom prst="cloudCallout">
            <a:avLst>
              <a:gd name="adj1" fmla="val 57461"/>
              <a:gd name="adj2" fmla="val 76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困ったなぁ</a:t>
            </a: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3EAC48C9-27E6-4598-B56F-E4CFE86E9562}"/>
              </a:ext>
            </a:extLst>
          </p:cNvPr>
          <p:cNvSpPr/>
          <p:nvPr/>
        </p:nvSpPr>
        <p:spPr>
          <a:xfrm>
            <a:off x="1995564" y="5094307"/>
            <a:ext cx="1144202" cy="766616"/>
          </a:xfrm>
          <a:prstGeom prst="cloudCallout">
            <a:avLst>
              <a:gd name="adj1" fmla="val 88872"/>
              <a:gd name="adj2" fmla="val 113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心配だなぁ</a:t>
            </a: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5E437AFC-5D31-466D-AA12-F96038AE262E}"/>
              </a:ext>
            </a:extLst>
          </p:cNvPr>
          <p:cNvSpPr/>
          <p:nvPr/>
        </p:nvSpPr>
        <p:spPr>
          <a:xfrm>
            <a:off x="3923928" y="3868517"/>
            <a:ext cx="1144202" cy="766616"/>
          </a:xfrm>
          <a:prstGeom prst="cloudCallout">
            <a:avLst>
              <a:gd name="adj1" fmla="val -313"/>
              <a:gd name="adj2" fmla="val 974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悲しいなぁ</a:t>
            </a:r>
          </a:p>
        </p:txBody>
      </p:sp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9CCCDD09-CEE7-46CD-8BD6-1CA370DFC062}"/>
              </a:ext>
            </a:extLst>
          </p:cNvPr>
          <p:cNvSpPr/>
          <p:nvPr/>
        </p:nvSpPr>
        <p:spPr>
          <a:xfrm>
            <a:off x="5356162" y="4037921"/>
            <a:ext cx="1144203" cy="766616"/>
          </a:xfrm>
          <a:prstGeom prst="cloudCallout">
            <a:avLst>
              <a:gd name="adj1" fmla="val -56451"/>
              <a:gd name="adj2" fmla="val 879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つらいなぁ</a:t>
            </a:r>
          </a:p>
        </p:txBody>
      </p:sp>
      <p:sp>
        <p:nvSpPr>
          <p:cNvPr id="11" name="思考の吹き出し: 雲形 10">
            <a:extLst>
              <a:ext uri="{FF2B5EF4-FFF2-40B4-BE49-F238E27FC236}">
                <a16:creationId xmlns:a16="http://schemas.microsoft.com/office/drawing/2014/main" id="{DF9DA840-3DA8-41F3-9B20-29EB5437E21E}"/>
              </a:ext>
            </a:extLst>
          </p:cNvPr>
          <p:cNvSpPr/>
          <p:nvPr/>
        </p:nvSpPr>
        <p:spPr>
          <a:xfrm>
            <a:off x="5868143" y="5007415"/>
            <a:ext cx="1144203" cy="766616"/>
          </a:xfrm>
          <a:prstGeom prst="cloudCallout">
            <a:avLst>
              <a:gd name="adj1" fmla="val -83316"/>
              <a:gd name="adj2" fmla="val 222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いやだなぁ</a:t>
            </a: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B60D088F-DB2B-4E56-ACA2-DC88FDD9A96C}"/>
              </a:ext>
            </a:extLst>
          </p:cNvPr>
          <p:cNvSpPr/>
          <p:nvPr/>
        </p:nvSpPr>
        <p:spPr>
          <a:xfrm>
            <a:off x="3635896" y="5007415"/>
            <a:ext cx="1728192" cy="1157889"/>
          </a:xfrm>
          <a:prstGeom prst="cloudCallout">
            <a:avLst>
              <a:gd name="adj1" fmla="val 28929"/>
              <a:gd name="adj2" fmla="val 573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どうしよう？</a:t>
            </a:r>
            <a:endParaRPr kumimoji="1" lang="en-US" altLang="ja-JP" sz="1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たすけて！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「困ったなぁ」、「心配だなぁ」などの気持ちを小さくするために、どのようなことをしていますか。</a:t>
            </a:r>
          </a:p>
        </p:txBody>
      </p:sp>
    </p:spTree>
    <p:extLst>
      <p:ext uri="{BB962C8B-B14F-4D97-AF65-F5344CB8AC3E}">
        <p14:creationId xmlns:p14="http://schemas.microsoft.com/office/powerpoint/2010/main" val="124239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友だちがつらそうにしている時、どのように接すると良いでしょうか。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570C0A-D9F9-498C-863B-E28CEA62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514" y="2445006"/>
            <a:ext cx="1036749" cy="16108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2B9D4B-8BEB-480D-944A-8FE40B737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5" y="2391219"/>
            <a:ext cx="1036749" cy="16083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55FD627-04AA-4CBE-A308-57DE93686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49" y="4495651"/>
            <a:ext cx="1288866" cy="165899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88651D6-A4D4-41AB-BADC-5E3C480DA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29" y="4527076"/>
            <a:ext cx="1094704" cy="169261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65F9DCE-FE30-4160-8B1C-E8D73D873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6464" y="2249448"/>
            <a:ext cx="1120462" cy="18547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9B030A0-AC68-42EC-972D-AD7309D48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4518626"/>
            <a:ext cx="1235915" cy="175307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6A38614-96B4-4988-B7BB-4D8F3D1410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129" y="2445006"/>
            <a:ext cx="1065349" cy="155451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2B1F9A2-FCE9-45D3-8635-3DA64D5E3B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7278" y="4518626"/>
            <a:ext cx="1235915" cy="17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8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子供だけで解決できない問題は、信頼できる大人に相談しましょう。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68376F-A677-4FC6-9142-B0C16FFD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14" y="2087994"/>
            <a:ext cx="1022015" cy="15084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CD7DFE-F7BB-46BD-93B7-EAD784ABF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726" y="2122593"/>
            <a:ext cx="626200" cy="150611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39ED5E1-1EF1-462E-8517-72BD63C2E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824" y="3785446"/>
            <a:ext cx="1232255" cy="140265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6416CAF-720E-4CFC-AD3A-07FCACA33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18" y="2149951"/>
            <a:ext cx="1261646" cy="142306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4671DCA-107A-4BFB-808A-8839763E3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710" y="2297623"/>
            <a:ext cx="1686754" cy="126205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CAF6A33-3128-47C0-9734-93AD49212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5188102"/>
            <a:ext cx="756947" cy="146904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5280CC5-CFAF-4678-B98B-E81903EF1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086" y="3618316"/>
            <a:ext cx="626200" cy="153597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1393EED-A43F-427F-BBE6-66B205376B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10" y="4885819"/>
            <a:ext cx="1751487" cy="1974525"/>
          </a:xfrm>
          <a:prstGeom prst="rect">
            <a:avLst/>
          </a:prstGeom>
        </p:spPr>
      </p:pic>
      <p:sp>
        <p:nvSpPr>
          <p:cNvPr id="31" name="思考の吹き出し: 雲形 30">
            <a:extLst>
              <a:ext uri="{FF2B5EF4-FFF2-40B4-BE49-F238E27FC236}">
                <a16:creationId xmlns:a16="http://schemas.microsoft.com/office/drawing/2014/main" id="{A5F1036B-0803-4127-A31D-012679C4F8A5}"/>
              </a:ext>
            </a:extLst>
          </p:cNvPr>
          <p:cNvSpPr/>
          <p:nvPr/>
        </p:nvSpPr>
        <p:spPr>
          <a:xfrm>
            <a:off x="5237126" y="2268513"/>
            <a:ext cx="1585193" cy="1062080"/>
          </a:xfrm>
          <a:prstGeom prst="cloudCallout">
            <a:avLst>
              <a:gd name="adj1" fmla="val 53448"/>
              <a:gd name="adj2" fmla="val 553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保護者</a:t>
            </a:r>
          </a:p>
        </p:txBody>
      </p:sp>
      <p:sp>
        <p:nvSpPr>
          <p:cNvPr id="32" name="思考の吹き出し: 雲形 31">
            <a:extLst>
              <a:ext uri="{FF2B5EF4-FFF2-40B4-BE49-F238E27FC236}">
                <a16:creationId xmlns:a16="http://schemas.microsoft.com/office/drawing/2014/main" id="{F0676F8A-E59F-467D-9033-D0B56FB354F1}"/>
              </a:ext>
            </a:extLst>
          </p:cNvPr>
          <p:cNvSpPr/>
          <p:nvPr/>
        </p:nvSpPr>
        <p:spPr>
          <a:xfrm>
            <a:off x="805090" y="3792521"/>
            <a:ext cx="1585193" cy="1062080"/>
          </a:xfrm>
          <a:prstGeom prst="cloudCallout">
            <a:avLst>
              <a:gd name="adj1" fmla="val 77829"/>
              <a:gd name="adj2" fmla="val -591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学校の先生</a:t>
            </a:r>
          </a:p>
        </p:txBody>
      </p:sp>
      <p:sp>
        <p:nvSpPr>
          <p:cNvPr id="33" name="思考の吹き出し: 雲形 32">
            <a:extLst>
              <a:ext uri="{FF2B5EF4-FFF2-40B4-BE49-F238E27FC236}">
                <a16:creationId xmlns:a16="http://schemas.microsoft.com/office/drawing/2014/main" id="{A01363C7-54EE-4D43-9551-4C1219A9416F}"/>
              </a:ext>
            </a:extLst>
          </p:cNvPr>
          <p:cNvSpPr/>
          <p:nvPr/>
        </p:nvSpPr>
        <p:spPr>
          <a:xfrm>
            <a:off x="2666457" y="3812050"/>
            <a:ext cx="1585193" cy="1062080"/>
          </a:xfrm>
          <a:prstGeom prst="cloudCallout">
            <a:avLst>
              <a:gd name="adj1" fmla="val 57610"/>
              <a:gd name="adj2" fmla="val 57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保健室の先生</a:t>
            </a:r>
          </a:p>
        </p:txBody>
      </p:sp>
      <p:sp>
        <p:nvSpPr>
          <p:cNvPr id="34" name="思考の吹き出し: 雲形 33">
            <a:extLst>
              <a:ext uri="{FF2B5EF4-FFF2-40B4-BE49-F238E27FC236}">
                <a16:creationId xmlns:a16="http://schemas.microsoft.com/office/drawing/2014/main" id="{C7AEB711-9901-4B03-84E6-558B9F3A4E82}"/>
              </a:ext>
            </a:extLst>
          </p:cNvPr>
          <p:cNvSpPr/>
          <p:nvPr/>
        </p:nvSpPr>
        <p:spPr>
          <a:xfrm>
            <a:off x="2298684" y="5280728"/>
            <a:ext cx="1585193" cy="1062080"/>
          </a:xfrm>
          <a:prstGeom prst="cloudCallout">
            <a:avLst>
              <a:gd name="adj1" fmla="val -73219"/>
              <a:gd name="adj2" fmla="val 641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の方</a:t>
            </a:r>
          </a:p>
        </p:txBody>
      </p:sp>
      <p:sp>
        <p:nvSpPr>
          <p:cNvPr id="35" name="思考の吹き出し: 雲形 34">
            <a:extLst>
              <a:ext uri="{FF2B5EF4-FFF2-40B4-BE49-F238E27FC236}">
                <a16:creationId xmlns:a16="http://schemas.microsoft.com/office/drawing/2014/main" id="{8FC48FEF-276B-4CA8-9C46-11F8D603B979}"/>
              </a:ext>
            </a:extLst>
          </p:cNvPr>
          <p:cNvSpPr/>
          <p:nvPr/>
        </p:nvSpPr>
        <p:spPr>
          <a:xfrm>
            <a:off x="5859562" y="3645024"/>
            <a:ext cx="1686754" cy="1262056"/>
          </a:xfrm>
          <a:prstGeom prst="cloudCallout">
            <a:avLst>
              <a:gd name="adj1" fmla="val 69124"/>
              <a:gd name="adj2" fmla="val 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医師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カウンセラー</a:t>
            </a:r>
          </a:p>
        </p:txBody>
      </p:sp>
      <p:sp>
        <p:nvSpPr>
          <p:cNvPr id="36" name="思考の吹き出し: 雲形 35">
            <a:extLst>
              <a:ext uri="{FF2B5EF4-FFF2-40B4-BE49-F238E27FC236}">
                <a16:creationId xmlns:a16="http://schemas.microsoft.com/office/drawing/2014/main" id="{2902912E-B390-4A1C-B684-9A5466689DDE}"/>
              </a:ext>
            </a:extLst>
          </p:cNvPr>
          <p:cNvSpPr/>
          <p:nvPr/>
        </p:nvSpPr>
        <p:spPr>
          <a:xfrm>
            <a:off x="5269078" y="5180740"/>
            <a:ext cx="1686754" cy="1262056"/>
          </a:xfrm>
          <a:prstGeom prst="cloudCallout">
            <a:avLst>
              <a:gd name="adj1" fmla="val 69124"/>
              <a:gd name="adj2" fmla="val 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警察官</a:t>
            </a:r>
          </a:p>
        </p:txBody>
      </p:sp>
    </p:spTree>
    <p:extLst>
      <p:ext uri="{BB962C8B-B14F-4D97-AF65-F5344CB8AC3E}">
        <p14:creationId xmlns:p14="http://schemas.microsoft.com/office/powerpoint/2010/main" val="264701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A4778430-6265-4294-B017-3E2392C5C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611705"/>
              </p:ext>
            </p:extLst>
          </p:nvPr>
        </p:nvGraphicFramePr>
        <p:xfrm>
          <a:off x="971600" y="2132856"/>
          <a:ext cx="6912768" cy="3888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7315200" imgH="4114800" progId="AcroExch.Document.DC">
                  <p:embed/>
                </p:oleObj>
              </mc:Choice>
              <mc:Fallback>
                <p:oleObj name="Acrobat Document" r:id="rId3" imgW="7315200" imgH="4114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132856"/>
                        <a:ext cx="6912768" cy="3888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8DA07E-E7A3-4E62-B446-5B6DE9771720}"/>
              </a:ext>
            </a:extLst>
          </p:cNvPr>
          <p:cNvSpPr txBox="1"/>
          <p:nvPr/>
        </p:nvSpPr>
        <p:spPr>
          <a:xfrm>
            <a:off x="2555776" y="6237312"/>
            <a:ext cx="3996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２４時間子供</a:t>
            </a:r>
            <a:r>
              <a:rPr lang="en-US" altLang="ja-JP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SOS</a:t>
            </a: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ダイヤル</a:t>
            </a:r>
          </a:p>
        </p:txBody>
      </p:sp>
    </p:spTree>
    <p:extLst>
      <p:ext uri="{BB962C8B-B14F-4D97-AF65-F5344CB8AC3E}">
        <p14:creationId xmlns:p14="http://schemas.microsoft.com/office/powerpoint/2010/main" val="160072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357</Words>
  <Application>Microsoft Office PowerPoint</Application>
  <PresentationFormat>画面に合わせる (4:3)</PresentationFormat>
  <Paragraphs>53</Paragraphs>
  <Slides>12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UD デジタル 教科書体 N-B</vt:lpstr>
      <vt:lpstr>UD デジタル 教科書体 NP-B</vt:lpstr>
      <vt:lpstr>Arial</vt:lpstr>
      <vt:lpstr>Calibri</vt:lpstr>
      <vt:lpstr>Office ​​テーマ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令和元年度 新任指導主事等人権教育研修会</dc:title>
  <dc:creator>人権同和教育課</dc:creator>
  <cp:lastModifiedBy>R01P1090</cp:lastModifiedBy>
  <cp:revision>162</cp:revision>
  <cp:lastPrinted>2021-09-28T00:30:01Z</cp:lastPrinted>
  <dcterms:created xsi:type="dcterms:W3CDTF">2019-08-14T04:30:04Z</dcterms:created>
  <dcterms:modified xsi:type="dcterms:W3CDTF">2021-12-08T06:25:01Z</dcterms:modified>
</cp:coreProperties>
</file>